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9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96" y="-7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6FD98E44-E8E8-4441-B7EA-4443F319478E}" type="datetimeFigureOut">
              <a:rPr lang="ru-RU" smtClean="0"/>
              <a:t>05.04.2014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4889C22A-C571-40BC-8650-51C05C0BAA42}" type="slidenum">
              <a:rPr lang="ru-RU" smtClean="0"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188640"/>
            <a:ext cx="8712968" cy="1470025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rgbClr val="FFC000"/>
                </a:solidFill>
              </a:rPr>
              <a:t>Муниципальное бюджетное дошкольное образовательное учреждение </a:t>
            </a:r>
            <a:br>
              <a:rPr lang="ru-RU" sz="2800" b="1" dirty="0" smtClean="0">
                <a:solidFill>
                  <a:srgbClr val="FFC000"/>
                </a:solidFill>
              </a:rPr>
            </a:br>
            <a:r>
              <a:rPr lang="ru-RU" sz="2800" b="1" dirty="0" smtClean="0">
                <a:solidFill>
                  <a:srgbClr val="FFC000"/>
                </a:solidFill>
              </a:rPr>
              <a:t>ЦРР д</a:t>
            </a:r>
            <a:r>
              <a:rPr lang="en-US" sz="2800" b="1" dirty="0" smtClean="0">
                <a:solidFill>
                  <a:srgbClr val="FFC000"/>
                </a:solidFill>
              </a:rPr>
              <a:t>/</a:t>
            </a:r>
            <a:r>
              <a:rPr lang="ru-RU" sz="2800" b="1" smtClean="0">
                <a:solidFill>
                  <a:srgbClr val="FFC000"/>
                </a:solidFill>
              </a:rPr>
              <a:t>с № 11  </a:t>
            </a:r>
            <a:r>
              <a:rPr lang="ru-RU" sz="2800" b="1" dirty="0" smtClean="0">
                <a:solidFill>
                  <a:srgbClr val="FFC000"/>
                </a:solidFill>
              </a:rPr>
              <a:t>«Золотая Рыбка»</a:t>
            </a:r>
            <a:endParaRPr lang="ru-RU" sz="2800" b="1" dirty="0">
              <a:solidFill>
                <a:srgbClr val="FFC0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59632" y="1844824"/>
            <a:ext cx="6400800" cy="2952328"/>
          </a:xfrm>
        </p:spPr>
        <p:txBody>
          <a:bodyPr>
            <a:noAutofit/>
          </a:bodyPr>
          <a:lstStyle/>
          <a:p>
            <a:r>
              <a:rPr lang="ru-RU" sz="4400" dirty="0" smtClean="0">
                <a:solidFill>
                  <a:srgbClr val="FFFF00"/>
                </a:solidFill>
              </a:rPr>
              <a:t>Игровые технологии. Игры, </a:t>
            </a:r>
            <a:r>
              <a:rPr lang="ru-RU" sz="4400" dirty="0">
                <a:solidFill>
                  <a:srgbClr val="FFFF00"/>
                </a:solidFill>
              </a:rPr>
              <a:t>о</a:t>
            </a:r>
            <a:r>
              <a:rPr lang="ru-RU" sz="4400" dirty="0" smtClean="0">
                <a:solidFill>
                  <a:srgbClr val="FFFF00"/>
                </a:solidFill>
              </a:rPr>
              <a:t>беспечивающие коммуникативные навыки дошкольников</a:t>
            </a:r>
            <a:endParaRPr lang="ru-RU" sz="4400" dirty="0">
              <a:solidFill>
                <a:srgbClr val="FFFF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724128" y="4725144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Педагог-психолог:</a:t>
            </a:r>
          </a:p>
          <a:p>
            <a:r>
              <a:rPr lang="ru-RU" sz="2400" b="1" dirty="0" smtClean="0"/>
              <a:t>Парфёнова Наталья </a:t>
            </a:r>
          </a:p>
          <a:p>
            <a:r>
              <a:rPr lang="ru-RU" sz="2400" b="1" dirty="0" smtClean="0"/>
              <a:t>Владимировна</a:t>
            </a:r>
            <a:endParaRPr lang="ru-RU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794025"/>
            <a:ext cx="1930524" cy="1930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0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1560" y="985953"/>
            <a:ext cx="2650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</a:rPr>
              <a:t>«Слепой танец»</a:t>
            </a:r>
            <a:endParaRPr lang="ru-RU" sz="2800" dirty="0">
              <a:solidFill>
                <a:schemeClr val="tx2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" y="2015919"/>
            <a:ext cx="4926023" cy="369451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499992" y="1506630"/>
            <a:ext cx="471601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u="sng" dirty="0">
                <a:solidFill>
                  <a:schemeClr val="tx2"/>
                </a:solidFill>
              </a:rPr>
              <a:t>Цель: </a:t>
            </a:r>
            <a:r>
              <a:rPr lang="ru-RU" sz="2400" b="1" dirty="0">
                <a:solidFill>
                  <a:schemeClr val="tx2"/>
                </a:solidFill>
              </a:rPr>
              <a:t>Развитие доверия друг к другу, снятие излишнего мышечного напряжения.</a:t>
            </a:r>
          </a:p>
          <a:p>
            <a:r>
              <a:rPr lang="ru-RU" sz="2400" b="1" i="1" u="sng" dirty="0">
                <a:solidFill>
                  <a:schemeClr val="tx2"/>
                </a:solidFill>
              </a:rPr>
              <a:t>Содержание: </a:t>
            </a:r>
            <a:r>
              <a:rPr lang="ru-RU" sz="2400" b="1" dirty="0">
                <a:solidFill>
                  <a:schemeClr val="tx2"/>
                </a:solidFill>
              </a:rPr>
              <a:t>«Разбейтесь на пары. Один из вас получает повязку на глаза, он будет «слепой». Другой останется «зрячим» и сможет водить «слепого». Теперь возьмитесь за руки и потанцуйте друг с другом под легкую музыку         (1 – 2 минуты). Теперь поменяйтесь ролями. Помогите партнеру завязать повязку».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87" y="253460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04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980728"/>
            <a:ext cx="3789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</a:rPr>
              <a:t>«Паровозик с именем»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95936" y="1503948"/>
            <a:ext cx="49320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ru-RU" sz="2000" b="1" dirty="0">
                <a:solidFill>
                  <a:schemeClr val="tx2"/>
                </a:solidFill>
              </a:rPr>
              <a:t>«Паровозик отправляется в путь» – ребенок встает со стульчика и медленно бежит по </a:t>
            </a:r>
            <a:r>
              <a:rPr lang="ru-RU" sz="2000" b="1" dirty="0" smtClean="0">
                <a:solidFill>
                  <a:schemeClr val="tx2"/>
                </a:solidFill>
              </a:rPr>
              <a:t>кругу и </a:t>
            </a:r>
            <a:r>
              <a:rPr lang="ru-RU" sz="2000" b="1" dirty="0">
                <a:solidFill>
                  <a:schemeClr val="tx2"/>
                </a:solidFill>
              </a:rPr>
              <a:t>произнося «</a:t>
            </a:r>
            <a:r>
              <a:rPr lang="ru-RU" sz="2000" b="1" dirty="0" err="1">
                <a:solidFill>
                  <a:schemeClr val="tx2"/>
                </a:solidFill>
              </a:rPr>
              <a:t>Чух</a:t>
            </a:r>
            <a:r>
              <a:rPr lang="ru-RU" sz="2000" b="1" dirty="0">
                <a:solidFill>
                  <a:schemeClr val="tx2"/>
                </a:solidFill>
              </a:rPr>
              <a:t> -</a:t>
            </a:r>
            <a:r>
              <a:rPr lang="ru-RU" sz="2000" b="1" dirty="0" err="1">
                <a:solidFill>
                  <a:schemeClr val="tx2"/>
                </a:solidFill>
              </a:rPr>
              <a:t>чух</a:t>
            </a:r>
            <a:r>
              <a:rPr lang="ru-RU" sz="2000" b="1" dirty="0">
                <a:solidFill>
                  <a:schemeClr val="tx2"/>
                </a:solidFill>
              </a:rPr>
              <a:t> - </a:t>
            </a:r>
            <a:r>
              <a:rPr lang="ru-RU" sz="2000" b="1" dirty="0" err="1">
                <a:solidFill>
                  <a:schemeClr val="tx2"/>
                </a:solidFill>
              </a:rPr>
              <a:t>чух</a:t>
            </a:r>
            <a:r>
              <a:rPr lang="ru-RU" sz="2000" b="1" dirty="0">
                <a:solidFill>
                  <a:schemeClr val="tx2"/>
                </a:solidFill>
              </a:rPr>
              <a:t>». Сделав круг, «паровозик» останавливается возле одного из детей и произносит его имя.</a:t>
            </a:r>
          </a:p>
          <a:p>
            <a:r>
              <a:rPr lang="ru-RU" sz="2000" b="1" dirty="0">
                <a:solidFill>
                  <a:schemeClr val="tx2"/>
                </a:solidFill>
              </a:rPr>
              <a:t> Названный по имени ребенок становится «паровозиком» и встает впереди, а первый ребенок становится «вагончиком». Теперь они вдвоем «едут» по кругу со словами </a:t>
            </a:r>
            <a:r>
              <a:rPr lang="ru-RU" sz="2000" b="1" dirty="0" smtClean="0">
                <a:solidFill>
                  <a:schemeClr val="tx2"/>
                </a:solidFill>
              </a:rPr>
              <a:t>«</a:t>
            </a:r>
            <a:r>
              <a:rPr lang="ru-RU" sz="2000" b="1" dirty="0" err="1" smtClean="0">
                <a:solidFill>
                  <a:schemeClr val="tx2"/>
                </a:solidFill>
              </a:rPr>
              <a:t>Чух</a:t>
            </a:r>
            <a:r>
              <a:rPr lang="ru-RU" sz="2000" b="1" dirty="0" smtClean="0">
                <a:solidFill>
                  <a:schemeClr val="tx2"/>
                </a:solidFill>
              </a:rPr>
              <a:t> </a:t>
            </a:r>
            <a:r>
              <a:rPr lang="ru-RU" sz="2000" b="1" dirty="0">
                <a:solidFill>
                  <a:schemeClr val="tx2"/>
                </a:solidFill>
              </a:rPr>
              <a:t>- </a:t>
            </a:r>
            <a:r>
              <a:rPr lang="ru-RU" sz="2000" b="1" dirty="0" err="1" smtClean="0">
                <a:solidFill>
                  <a:schemeClr val="tx2"/>
                </a:solidFill>
              </a:rPr>
              <a:t>чух</a:t>
            </a:r>
            <a:r>
              <a:rPr lang="ru-RU" sz="2000" b="1" dirty="0" smtClean="0">
                <a:solidFill>
                  <a:schemeClr val="tx2"/>
                </a:solidFill>
              </a:rPr>
              <a:t> </a:t>
            </a:r>
            <a:r>
              <a:rPr lang="ru-RU" sz="2000" b="1" dirty="0">
                <a:solidFill>
                  <a:schemeClr val="tx2"/>
                </a:solidFill>
              </a:rPr>
              <a:t>- </a:t>
            </a:r>
            <a:r>
              <a:rPr lang="ru-RU" sz="2000" b="1" dirty="0" err="1" smtClean="0">
                <a:solidFill>
                  <a:schemeClr val="tx2"/>
                </a:solidFill>
              </a:rPr>
              <a:t>чух</a:t>
            </a:r>
            <a:r>
              <a:rPr lang="ru-RU" sz="2000" b="1" dirty="0">
                <a:solidFill>
                  <a:schemeClr val="tx2"/>
                </a:solidFill>
              </a:rPr>
              <a:t>». И «подъезжая» к детям выбирают новый «паровозик».</a:t>
            </a:r>
          </a:p>
          <a:p>
            <a:r>
              <a:rPr lang="ru-RU" sz="2000" b="1" dirty="0">
                <a:solidFill>
                  <a:schemeClr val="tx2"/>
                </a:solidFill>
              </a:rPr>
              <a:t> Игра заканчивается после того, как последний из детей изобразит</a:t>
            </a:r>
          </a:p>
          <a:p>
            <a:r>
              <a:rPr lang="ru-RU" sz="2000" b="1" dirty="0">
                <a:solidFill>
                  <a:schemeClr val="tx2"/>
                </a:solidFill>
              </a:rPr>
              <a:t>«паровозик».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52871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78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980728"/>
            <a:ext cx="3584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</a:rPr>
              <a:t>«Пылесос и пылинки»</a:t>
            </a:r>
            <a:endParaRPr lang="ru-RU" sz="2800" dirty="0">
              <a:solidFill>
                <a:schemeClr val="tx2"/>
              </a:solidFill>
            </a:endParaRPr>
          </a:p>
        </p:txBody>
      </p:sp>
      <p:pic>
        <p:nvPicPr>
          <p:cNvPr id="7170" name="Picture 2" descr="http://fotodeti.ru/images/foto_b/1334_00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25" y="1916832"/>
            <a:ext cx="5494875" cy="36724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3920" y="1720134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</a:rPr>
              <a:t>Под музыку дети – пылинки исполняют импровизированный танец (кружатся и др.) С окончанием музыки присаживаются на ковер. Под 2 часть музыки «выезжает» ребенок – пылесос. Он дотрагивается до «пылинки» и она к нему присоединяется, так он обходит всех детей, пока не соберет все пылинки.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2871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1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980728"/>
            <a:ext cx="27318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</a:rPr>
              <a:t>« Мир без тебя»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11960" y="1772816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i="1" u="sng" dirty="0" smtClean="0">
                <a:solidFill>
                  <a:schemeClr val="tx2"/>
                </a:solidFill>
              </a:rPr>
              <a:t>Цель: </a:t>
            </a:r>
            <a:r>
              <a:rPr lang="ru-RU" sz="2400" b="1" dirty="0" smtClean="0">
                <a:solidFill>
                  <a:schemeClr val="tx2"/>
                </a:solidFill>
              </a:rPr>
              <a:t>помочь каждому </a:t>
            </a:r>
            <a:r>
              <a:rPr lang="ru-RU" sz="2400" b="1" dirty="0">
                <a:solidFill>
                  <a:schemeClr val="tx2"/>
                </a:solidFill>
              </a:rPr>
              <a:t>ребенку осознать собственную значимость в мире, среди людей. </a:t>
            </a:r>
            <a:endParaRPr lang="ru-RU" sz="2400" b="1" dirty="0" smtClean="0">
              <a:solidFill>
                <a:schemeClr val="tx2"/>
              </a:solidFill>
            </a:endParaRPr>
          </a:p>
          <a:p>
            <a:r>
              <a:rPr lang="ru-RU" sz="2400" b="1" i="1" u="sng" dirty="0" smtClean="0">
                <a:solidFill>
                  <a:schemeClr val="tx2"/>
                </a:solidFill>
              </a:rPr>
              <a:t>Содержание: </a:t>
            </a:r>
            <a:r>
              <a:rPr lang="ru-RU" sz="2400" b="1" dirty="0" smtClean="0">
                <a:solidFill>
                  <a:schemeClr val="tx2"/>
                </a:solidFill>
              </a:rPr>
              <a:t>дети </a:t>
            </a:r>
            <a:r>
              <a:rPr lang="ru-RU" sz="2400" b="1" dirty="0">
                <a:solidFill>
                  <a:schemeClr val="tx2"/>
                </a:solidFill>
              </a:rPr>
              <a:t>образуют круг, в центре которого помещается один ребенок – ему и будут предназначаться слова-комплименты. Все дети продолжают фразу, начатую психологом: «Мир был бы без тебя неинтересен, потому что ты...»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52871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6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1052736"/>
            <a:ext cx="2886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</a:rPr>
              <a:t>«КОМПЛИМЕНТ»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666183" y="3212976"/>
            <a:ext cx="33543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2"/>
                </a:solidFill>
              </a:rPr>
              <a:t> </a:t>
            </a:r>
            <a:r>
              <a:rPr lang="ru-RU" sz="2400" b="1" i="1" u="sng" dirty="0" smtClean="0">
                <a:solidFill>
                  <a:schemeClr val="tx2"/>
                </a:solidFill>
              </a:rPr>
              <a:t>Содержание: </a:t>
            </a:r>
          </a:p>
          <a:p>
            <a:pPr algn="ctr"/>
            <a:r>
              <a:rPr lang="ru-RU" sz="2400" b="1" dirty="0" smtClean="0">
                <a:solidFill>
                  <a:schemeClr val="tx2"/>
                </a:solidFill>
              </a:rPr>
              <a:t>дети </a:t>
            </a:r>
            <a:r>
              <a:rPr lang="ru-RU" sz="2400" b="1" dirty="0">
                <a:solidFill>
                  <a:schemeClr val="tx2"/>
                </a:solidFill>
              </a:rPr>
              <a:t>садятся в круг. Каждый участник говорит соседу справа (или слева) фразу, которая начинается со слов: «Мне нравится в тебе…». 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97511"/>
            <a:ext cx="5640017" cy="385430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5" y="1794979"/>
            <a:ext cx="86109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tx2"/>
                </a:solidFill>
              </a:rPr>
              <a:t>Упражнение помогает ребенку увидеть свои положительные стороны и почувствовать, что он принимаем другими детьми.</a:t>
            </a:r>
            <a:endParaRPr lang="ru-RU" sz="2400" b="1" dirty="0">
              <a:solidFill>
                <a:schemeClr val="tx2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11859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5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28902" y="980728"/>
            <a:ext cx="2135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</a:rPr>
              <a:t>«МЕНЯЛКИ»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11759" y="1507354"/>
            <a:ext cx="53823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u="sng" dirty="0" smtClean="0">
                <a:solidFill>
                  <a:schemeClr val="tx2"/>
                </a:solidFill>
              </a:rPr>
              <a:t>Содержание: </a:t>
            </a:r>
            <a:r>
              <a:rPr lang="ru-RU" sz="2400" b="1" dirty="0" smtClean="0">
                <a:solidFill>
                  <a:schemeClr val="tx2"/>
                </a:solidFill>
              </a:rPr>
              <a:t>игра </a:t>
            </a:r>
            <a:r>
              <a:rPr lang="ru-RU" sz="2400" b="1" dirty="0">
                <a:solidFill>
                  <a:schemeClr val="tx2"/>
                </a:solidFill>
              </a:rPr>
              <a:t>проводится в кругу. Участники выбирают водящего – тот выносит свой стул за круг. Получается, что стульев на один меньше, чем играющих. Далее ведущий говорит: «Меняются местами те, у кого… (светлые волосы, часы и т.п.)». После этого имеющие названный признак быстро встают и меняются местами, а водящий старается занять свободное место. Участник игры, оставшийся без стула, становится водящим.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507354"/>
            <a:ext cx="3312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u="sng" dirty="0" smtClean="0">
                <a:solidFill>
                  <a:schemeClr val="tx2"/>
                </a:solidFill>
              </a:rPr>
              <a:t>Цель:</a:t>
            </a:r>
            <a:r>
              <a:rPr lang="ru-RU" sz="2400" b="1" dirty="0" smtClean="0">
                <a:solidFill>
                  <a:schemeClr val="tx2"/>
                </a:solidFill>
              </a:rPr>
              <a:t> развивать коммуникативные навыки, активизировать детей.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51641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340768"/>
            <a:ext cx="4104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tx2"/>
                </a:solidFill>
              </a:rPr>
              <a:t>Ценность игры заключается и в том, что она позволяет создавать детям различные формы общения.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381433" y="436510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2"/>
                </a:solidFill>
              </a:rPr>
              <a:t>В игре формируется умение </a:t>
            </a:r>
            <a:r>
              <a:rPr lang="ru-RU" sz="2400" b="1" dirty="0">
                <a:solidFill>
                  <a:schemeClr val="tx2"/>
                </a:solidFill>
              </a:rPr>
              <a:t>распознавать эмоции других и владеть своими чувствами, позитивное отношение к другим людям, умение сопереживать.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260648"/>
            <a:ext cx="8424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FFF00"/>
                </a:solidFill>
              </a:rPr>
              <a:t>Игра для </a:t>
            </a:r>
            <a:r>
              <a:rPr lang="ru-RU" sz="2800" b="1" dirty="0" smtClean="0">
                <a:solidFill>
                  <a:srgbClr val="FFFF00"/>
                </a:solidFill>
              </a:rPr>
              <a:t>дошкольника </a:t>
            </a:r>
            <a:r>
              <a:rPr lang="ru-RU" sz="2800" b="1" dirty="0">
                <a:solidFill>
                  <a:srgbClr val="FFFF00"/>
                </a:solidFill>
              </a:rPr>
              <a:t>– это символический язык </a:t>
            </a:r>
            <a:r>
              <a:rPr lang="ru-RU" sz="2800" b="1" dirty="0" smtClean="0">
                <a:solidFill>
                  <a:srgbClr val="FFFF00"/>
                </a:solidFill>
              </a:rPr>
              <a:t> 	 					  для </a:t>
            </a:r>
            <a:r>
              <a:rPr lang="ru-RU" sz="2800" b="1" dirty="0">
                <a:solidFill>
                  <a:srgbClr val="FFFF00"/>
                </a:solidFill>
              </a:rPr>
              <a:t>самовыражения</a:t>
            </a:r>
            <a:r>
              <a:rPr lang="ru-RU" dirty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8821"/>
            <a:ext cx="4666699" cy="33646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31" y="1511438"/>
            <a:ext cx="3874125" cy="27979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68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9512" y="2924944"/>
            <a:ext cx="87849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tx2"/>
                </a:solidFill>
              </a:rPr>
              <a:t>“Игра пронизывает всю жизнь ребёнка, это норма даже тогда, когда малыш делает серьёзное дело.       </a:t>
            </a:r>
            <a:endParaRPr lang="ru-RU" sz="2800" b="1" dirty="0" smtClean="0">
              <a:solidFill>
                <a:schemeClr val="tx2"/>
              </a:solidFill>
            </a:endParaRPr>
          </a:p>
          <a:p>
            <a:pPr algn="ctr"/>
            <a:r>
              <a:rPr lang="ru-RU" sz="2800" b="1" dirty="0">
                <a:solidFill>
                  <a:schemeClr val="tx2"/>
                </a:solidFill>
              </a:rPr>
              <a:t> У него это страсть, и её надо удовлетворить. </a:t>
            </a:r>
            <a:endParaRPr lang="ru-RU" sz="2800" b="1" dirty="0" smtClean="0">
              <a:solidFill>
                <a:schemeClr val="tx2"/>
              </a:solidFill>
            </a:endParaRPr>
          </a:p>
          <a:p>
            <a:pPr algn="ctr"/>
            <a:r>
              <a:rPr lang="ru-RU" sz="2800" b="1" dirty="0" smtClean="0">
                <a:solidFill>
                  <a:schemeClr val="tx2"/>
                </a:solidFill>
              </a:rPr>
              <a:t>Более </a:t>
            </a:r>
            <a:r>
              <a:rPr lang="ru-RU" sz="2800" b="1" dirty="0">
                <a:solidFill>
                  <a:schemeClr val="tx2"/>
                </a:solidFill>
              </a:rPr>
              <a:t>того, следует пропитать  этой игрой всю его жизнь. </a:t>
            </a:r>
            <a:endParaRPr lang="ru-RU" sz="2800" b="1" dirty="0" smtClean="0">
              <a:solidFill>
                <a:schemeClr val="tx2"/>
              </a:solidFill>
            </a:endParaRPr>
          </a:p>
          <a:p>
            <a:pPr algn="ctr"/>
            <a:r>
              <a:rPr lang="ru-RU" sz="2800" b="1" dirty="0" smtClean="0">
                <a:solidFill>
                  <a:schemeClr val="tx2"/>
                </a:solidFill>
              </a:rPr>
              <a:t>Вся </a:t>
            </a:r>
            <a:r>
              <a:rPr lang="ru-RU" sz="2800" b="1" dirty="0">
                <a:solidFill>
                  <a:schemeClr val="tx2"/>
                </a:solidFill>
              </a:rPr>
              <a:t>его жизнь — это игра</a:t>
            </a:r>
            <a:r>
              <a:rPr lang="ru-RU" sz="2800" b="1" dirty="0" smtClean="0">
                <a:solidFill>
                  <a:schemeClr val="tx2"/>
                </a:solidFill>
              </a:rPr>
              <a:t>”</a:t>
            </a:r>
            <a:endParaRPr lang="ru-RU" sz="2800" b="1" dirty="0">
              <a:solidFill>
                <a:schemeClr val="tx2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2656"/>
            <a:ext cx="129614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063" y="316021"/>
            <a:ext cx="3101169" cy="21048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8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1" dirty="0" smtClean="0">
                <a:solidFill>
                  <a:srgbClr val="FFFF00"/>
                </a:solidFill>
              </a:rPr>
              <a:t>Литература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3548" y="2420888"/>
            <a:ext cx="770485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chemeClr val="tx2"/>
                </a:solidFill>
              </a:rPr>
              <a:t>1. </a:t>
            </a:r>
            <a:r>
              <a:rPr lang="ru-RU" sz="2000" b="1" dirty="0">
                <a:solidFill>
                  <a:schemeClr val="tx2"/>
                </a:solidFill>
              </a:rPr>
              <a:t>Зайцева О.Ю. Психологические основы игровой деятельности дошкольника: Учеб. Пособие / </a:t>
            </a:r>
            <a:r>
              <a:rPr lang="ru-RU" sz="2000" b="1" dirty="0" err="1">
                <a:solidFill>
                  <a:schemeClr val="tx2"/>
                </a:solidFill>
              </a:rPr>
              <a:t>О.Ю.Зайцева</a:t>
            </a:r>
            <a:r>
              <a:rPr lang="ru-RU" sz="2000" b="1" dirty="0">
                <a:solidFill>
                  <a:schemeClr val="tx2"/>
                </a:solidFill>
              </a:rPr>
              <a:t>. – 2-е изд. – Иркутск: ГОУ ВПО "ВСГАО", 2010. – 248 с. </a:t>
            </a:r>
          </a:p>
          <a:p>
            <a:pPr algn="just"/>
            <a:r>
              <a:rPr lang="ru-RU" sz="2000" b="1" dirty="0">
                <a:solidFill>
                  <a:schemeClr val="tx2"/>
                </a:solidFill>
              </a:rPr>
              <a:t> </a:t>
            </a:r>
            <a:r>
              <a:rPr lang="ru-RU" sz="2000" b="1" dirty="0" smtClean="0">
                <a:solidFill>
                  <a:schemeClr val="tx2"/>
                </a:solidFill>
              </a:rPr>
              <a:t>2.Андреева </a:t>
            </a:r>
            <a:r>
              <a:rPr lang="ru-RU" sz="2000" b="1" dirty="0">
                <a:solidFill>
                  <a:schemeClr val="tx2"/>
                </a:solidFill>
              </a:rPr>
              <a:t>А.Д. Особенности игровой мотивации современных дошкольников // Психолог в детском саду. 2008. №3. С.29-41. </a:t>
            </a:r>
          </a:p>
          <a:p>
            <a:pPr algn="just"/>
            <a:r>
              <a:rPr lang="ru-RU" sz="2000" b="1" dirty="0">
                <a:solidFill>
                  <a:schemeClr val="tx2"/>
                </a:solidFill>
              </a:rPr>
              <a:t> </a:t>
            </a:r>
            <a:r>
              <a:rPr lang="ru-RU" sz="2000" b="1" dirty="0" smtClean="0">
                <a:solidFill>
                  <a:schemeClr val="tx2"/>
                </a:solidFill>
              </a:rPr>
              <a:t>3.Гуткина </a:t>
            </a:r>
            <a:r>
              <a:rPr lang="ru-RU" sz="2000" b="1" dirty="0">
                <a:solidFill>
                  <a:schemeClr val="tx2"/>
                </a:solidFill>
              </a:rPr>
              <a:t>Н.И. Методологические и психологические принципы построения основной (примерной) развивающей образовательной программы для дошкольных образовательных учреждений // Психолог в детском саду. 2008. №4. С.3-22. </a:t>
            </a:r>
          </a:p>
          <a:p>
            <a:pPr algn="just"/>
            <a:r>
              <a:rPr lang="ru-RU" sz="2000" b="1" dirty="0" smtClean="0">
                <a:solidFill>
                  <a:schemeClr val="tx2"/>
                </a:solidFill>
              </a:rPr>
              <a:t>4. </a:t>
            </a:r>
            <a:r>
              <a:rPr lang="ru-RU" sz="2000" b="1" dirty="0">
                <a:solidFill>
                  <a:schemeClr val="tx2"/>
                </a:solidFill>
              </a:rPr>
              <a:t>Смирнова Е.О., </a:t>
            </a:r>
            <a:r>
              <a:rPr lang="ru-RU" sz="2000" b="1" dirty="0" err="1">
                <a:solidFill>
                  <a:schemeClr val="tx2"/>
                </a:solidFill>
              </a:rPr>
              <a:t>Рябкова</a:t>
            </a:r>
            <a:r>
              <a:rPr lang="ru-RU" sz="2000" b="1" dirty="0">
                <a:solidFill>
                  <a:schemeClr val="tx2"/>
                </a:solidFill>
              </a:rPr>
              <a:t> И.А. Игры с правилами // Психолог в детском саду. 2011. №1. С.19-26</a:t>
            </a:r>
            <a:r>
              <a:rPr lang="ru-RU" sz="2000" b="1" dirty="0" smtClean="0">
                <a:solidFill>
                  <a:schemeClr val="tx2"/>
                </a:solidFill>
              </a:rPr>
              <a:t>.</a:t>
            </a:r>
          </a:p>
          <a:p>
            <a:pPr algn="just"/>
            <a:r>
              <a:rPr lang="ru-RU" sz="2000" b="1" dirty="0">
                <a:solidFill>
                  <a:schemeClr val="tx2"/>
                </a:solidFill>
              </a:rPr>
              <a:t>5. Запорожец Н. А. Эмоциональное развитие дошкольника – М.:</a:t>
            </a:r>
            <a:r>
              <a:rPr lang="ru-RU" sz="2000" b="1" dirty="0" smtClean="0">
                <a:solidFill>
                  <a:schemeClr val="tx2"/>
                </a:solidFill>
              </a:rPr>
              <a:t>1985г</a:t>
            </a:r>
            <a:endParaRPr lang="ru-RU" sz="2000" b="1" dirty="0" smtClean="0">
              <a:solidFill>
                <a:schemeClr val="tx2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76672"/>
            <a:ext cx="1471737" cy="1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04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sz="4900" b="1" dirty="0" smtClean="0">
                <a:solidFill>
                  <a:srgbClr val="FFFF00"/>
                </a:solidFill>
              </a:rPr>
              <a:t>Коммуникативные </a:t>
            </a:r>
            <a:r>
              <a:rPr lang="ru-RU" sz="4900" b="1" dirty="0">
                <a:solidFill>
                  <a:srgbClr val="FFFF00"/>
                </a:solidFill>
              </a:rPr>
              <a:t>навыки общения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652473" y="2627993"/>
            <a:ext cx="32403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tx2"/>
                </a:solidFill>
              </a:rPr>
              <a:t>Коммуникативная компетентность         </a:t>
            </a:r>
            <a:endParaRPr lang="ru-RU" sz="2000" b="1" dirty="0" smtClean="0">
              <a:solidFill>
                <a:schemeClr val="tx2"/>
              </a:solidFill>
            </a:endParaRPr>
          </a:p>
          <a:p>
            <a:pPr algn="ctr"/>
            <a:r>
              <a:rPr lang="ru-RU" sz="2000" b="1" dirty="0" smtClean="0">
                <a:solidFill>
                  <a:schemeClr val="tx2"/>
                </a:solidFill>
              </a:rPr>
              <a:t>дошкольника </a:t>
            </a:r>
            <a:r>
              <a:rPr lang="ru-RU" sz="2000" b="1" dirty="0">
                <a:solidFill>
                  <a:schemeClr val="tx2"/>
                </a:solidFill>
              </a:rPr>
              <a:t>включает в себя умение распознавать эмоциональные переживания и состояния окружающих,  а так же умение выражать собственные эмоции вербальными и невербальными средствами.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" y="2060848"/>
            <a:ext cx="5646679" cy="41111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52736"/>
            <a:ext cx="1470843" cy="147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6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55976" y="1700808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</a:rPr>
              <a:t>Коммуникативные потребности человека могут удовлетворяться различными способами.  Среди них важнейшими являются: 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жестовые, 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мимические, 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речевые, 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интонационные.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558924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2"/>
                </a:solidFill>
              </a:rPr>
              <a:t>К старшему дошкольному возрасту ведущим средством общения становится слово.</a:t>
            </a:r>
            <a:endParaRPr lang="ru-RU" sz="2400" b="1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1" y="1415576"/>
            <a:ext cx="4226272" cy="398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60648"/>
            <a:ext cx="1254819" cy="12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9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>
                <a:solidFill>
                  <a:srgbClr val="FFFF00"/>
                </a:solidFill>
              </a:rPr>
              <a:t>Роль </a:t>
            </a:r>
            <a:r>
              <a:rPr lang="ru-RU" b="1" dirty="0">
                <a:solidFill>
                  <a:srgbClr val="FFFF00"/>
                </a:solidFill>
              </a:rPr>
              <a:t>игры в развитии </a:t>
            </a:r>
            <a:r>
              <a:rPr lang="ru-RU" b="1" dirty="0" smtClean="0">
                <a:solidFill>
                  <a:srgbClr val="FFFF00"/>
                </a:solidFill>
              </a:rPr>
              <a:t/>
            </a:r>
            <a:br>
              <a:rPr lang="ru-RU" b="1" dirty="0" smtClean="0">
                <a:solidFill>
                  <a:srgbClr val="FFFF00"/>
                </a:solidFill>
              </a:rPr>
            </a:br>
            <a:r>
              <a:rPr lang="ru-RU" b="1" dirty="0" smtClean="0">
                <a:solidFill>
                  <a:srgbClr val="FFFF00"/>
                </a:solidFill>
              </a:rPr>
              <a:t>общения </a:t>
            </a:r>
            <a:r>
              <a:rPr lang="ru-RU" b="1" dirty="0">
                <a:solidFill>
                  <a:srgbClr val="FFFF00"/>
                </a:solidFill>
              </a:rPr>
              <a:t>детей</a:t>
            </a:r>
            <a:r>
              <a:rPr lang="ru-RU" dirty="0">
                <a:solidFill>
                  <a:srgbClr val="FFFF00"/>
                </a:solidFill>
              </a:rPr>
              <a:t/>
            </a:r>
            <a:br>
              <a:rPr lang="ru-RU" dirty="0">
                <a:solidFill>
                  <a:srgbClr val="FFFF00"/>
                </a:solidFill>
              </a:rPr>
            </a:b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2492896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</a:rPr>
              <a:t>Игра для ребёнка — это разнообразные «фрагменты» из повседневной жизни. Проигрывая различные жизненные ситуации, дети учатся идти на компромисс, меньше ошибаться в людях, избегать конфликтных моментов, поддерживать дружелюбную атмосферу.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596" y="2571735"/>
            <a:ext cx="4945063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052736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268760"/>
            <a:ext cx="5328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</a:rPr>
              <a:t>Благодаря  коммуникативным играм ребёнок приобретает навыки общения с окружающими людьми — как взрослыми, так и сверстниками.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06447" y="2827534"/>
            <a:ext cx="27860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tx2"/>
                </a:solidFill>
              </a:rPr>
              <a:t>А всё это способствует более успешной социализации малышей в обществе.</a:t>
            </a:r>
            <a:endParaRPr lang="ru-RU" sz="3200" b="1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38420"/>
            <a:ext cx="5845111" cy="3886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0648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57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5085184"/>
            <a:ext cx="8784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2"/>
                </a:solidFill>
              </a:rPr>
              <a:t>Игра </a:t>
            </a:r>
            <a:r>
              <a:rPr lang="ru-RU" sz="2400" b="1" dirty="0">
                <a:solidFill>
                  <a:schemeClr val="tx2"/>
                </a:solidFill>
              </a:rPr>
              <a:t>- это вид деятельности в условиях ситуаций, направленных на воссоздание и усвоение общественного опыта, в котором складывается и совершенствуется самоуправление поведением.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" y="692696"/>
            <a:ext cx="3927997" cy="28744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84784"/>
            <a:ext cx="3420888" cy="341111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72348"/>
            <a:ext cx="2952328" cy="25807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29071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57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FF00"/>
                </a:solidFill>
              </a:rPr>
              <a:t>Функции игровой деятельности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77990" y="2204864"/>
            <a:ext cx="864096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 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   </a:t>
            </a:r>
            <a:r>
              <a:rPr lang="ru-RU" sz="2400" b="1" dirty="0" smtClean="0">
                <a:solidFill>
                  <a:schemeClr val="tx2"/>
                </a:solidFill>
              </a:rPr>
              <a:t>Развлекательная (основная </a:t>
            </a:r>
            <a:r>
              <a:rPr lang="ru-RU" sz="2400" b="1" dirty="0">
                <a:solidFill>
                  <a:schemeClr val="tx2"/>
                </a:solidFill>
              </a:rPr>
              <a:t>функция игры - развлечь, доставить довольствие, воодушевить, пробудить интерес);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   </a:t>
            </a:r>
            <a:r>
              <a:rPr lang="ru-RU" sz="2400" b="1" dirty="0" smtClean="0">
                <a:solidFill>
                  <a:schemeClr val="tx2"/>
                </a:solidFill>
              </a:rPr>
              <a:t>коммуникативная: </a:t>
            </a:r>
            <a:r>
              <a:rPr lang="ru-RU" sz="2400" b="1" dirty="0">
                <a:solidFill>
                  <a:schemeClr val="tx2"/>
                </a:solidFill>
              </a:rPr>
              <a:t>освоение диалектики общения;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   </a:t>
            </a:r>
            <a:r>
              <a:rPr lang="ru-RU" sz="2400" b="1" dirty="0" err="1" smtClean="0">
                <a:solidFill>
                  <a:schemeClr val="tx2"/>
                </a:solidFill>
              </a:rPr>
              <a:t>игротерапевтическая</a:t>
            </a:r>
            <a:r>
              <a:rPr lang="ru-RU" sz="2400" b="1" dirty="0" smtClean="0">
                <a:solidFill>
                  <a:schemeClr val="tx2"/>
                </a:solidFill>
              </a:rPr>
              <a:t>: </a:t>
            </a:r>
            <a:r>
              <a:rPr lang="ru-RU" sz="2400" b="1" dirty="0">
                <a:solidFill>
                  <a:schemeClr val="tx2"/>
                </a:solidFill>
              </a:rPr>
              <a:t>преодоление различных трудностей, возникающих в других видах жизнедеятельности;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   </a:t>
            </a:r>
            <a:r>
              <a:rPr lang="ru-RU" sz="2400" b="1" dirty="0" smtClean="0">
                <a:solidFill>
                  <a:schemeClr val="tx2"/>
                </a:solidFill>
              </a:rPr>
              <a:t>диагностическая: </a:t>
            </a:r>
            <a:r>
              <a:rPr lang="ru-RU" sz="2400" b="1" dirty="0">
                <a:solidFill>
                  <a:schemeClr val="tx2"/>
                </a:solidFill>
              </a:rPr>
              <a:t>выявление отклонений от нормативного поведения, самопознание в процессе игры;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   </a:t>
            </a:r>
            <a:r>
              <a:rPr lang="ru-RU" sz="2400" b="1" dirty="0" smtClean="0">
                <a:solidFill>
                  <a:schemeClr val="tx2"/>
                </a:solidFill>
              </a:rPr>
              <a:t>коррекционная: </a:t>
            </a:r>
            <a:r>
              <a:rPr lang="ru-RU" sz="2400" b="1" dirty="0">
                <a:solidFill>
                  <a:schemeClr val="tx2"/>
                </a:solidFill>
              </a:rPr>
              <a:t>внесение позитивных изменений в структуру личностных показателей;</a:t>
            </a:r>
          </a:p>
          <a:p>
            <a:r>
              <a:rPr lang="ru-RU" sz="2400" b="1" dirty="0">
                <a:solidFill>
                  <a:schemeClr val="tx2"/>
                </a:solidFill>
              </a:rPr>
              <a:t>-     </a:t>
            </a:r>
            <a:r>
              <a:rPr lang="ru-RU" sz="2400" b="1" dirty="0" smtClean="0">
                <a:solidFill>
                  <a:schemeClr val="tx2"/>
                </a:solidFill>
              </a:rPr>
              <a:t>социальная: </a:t>
            </a:r>
            <a:r>
              <a:rPr lang="ru-RU" sz="2400" b="1" dirty="0">
                <a:solidFill>
                  <a:schemeClr val="tx2"/>
                </a:solidFill>
              </a:rPr>
              <a:t>включение в систему общественных отношений, усвоение норм человеческого общежития.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268760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1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FF00"/>
                </a:solidFill>
              </a:rPr>
              <a:t>Коммуникативные игры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897716"/>
            <a:ext cx="3666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</a:rPr>
              <a:t>«Сиамские близнецы»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63174" y="2564904"/>
            <a:ext cx="507605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u="sng" dirty="0">
                <a:solidFill>
                  <a:schemeClr val="tx2"/>
                </a:solidFill>
              </a:rPr>
              <a:t>Цель: </a:t>
            </a:r>
            <a:r>
              <a:rPr lang="ru-RU" sz="2000" b="1" i="1" dirty="0">
                <a:solidFill>
                  <a:schemeClr val="tx2"/>
                </a:solidFill>
              </a:rPr>
              <a:t>       </a:t>
            </a:r>
            <a:r>
              <a:rPr lang="ru-RU" sz="2000" b="1" dirty="0">
                <a:solidFill>
                  <a:schemeClr val="tx2"/>
                </a:solidFill>
              </a:rPr>
              <a:t>Научить детей гибкости в общении друг с другом, способствовать возникновению доверия между ними.</a:t>
            </a:r>
          </a:p>
          <a:p>
            <a:r>
              <a:rPr lang="ru-RU" sz="2000" b="1" i="1" u="sng" dirty="0">
                <a:solidFill>
                  <a:schemeClr val="tx2"/>
                </a:solidFill>
              </a:rPr>
              <a:t>Содержание:</a:t>
            </a:r>
            <a:r>
              <a:rPr lang="ru-RU" sz="2000" b="1" dirty="0">
                <a:solidFill>
                  <a:schemeClr val="tx2"/>
                </a:solidFill>
              </a:rPr>
              <a:t> Скажите детям следующее: «Разбейтесь на пары, встаньте плечом к плечу, обнимите друг друга одной рукой за пояс, правую ногу поставьте рядом с левой ногой партнера. Теперь вы сросшиеся близнецы: две головы, три ноги, одно туловище, и две руки. Попробуйте походить по помещению, что-то сделать, лечь, встать, порисовать, попрыгать, похлопать в ладоши и т. д.»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3" y="3121526"/>
            <a:ext cx="3956921" cy="29801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269859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141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1052736"/>
            <a:ext cx="3546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/>
                </a:solidFill>
              </a:rPr>
              <a:t>«Садовники и цветы»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44143" y="2592645"/>
            <a:ext cx="375050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2"/>
                </a:solidFill>
              </a:rPr>
              <a:t>Пусть </a:t>
            </a:r>
            <a:r>
              <a:rPr lang="ru-RU" sz="2000" b="1" dirty="0">
                <a:solidFill>
                  <a:schemeClr val="tx2"/>
                </a:solidFill>
              </a:rPr>
              <a:t>одна группа будет цветами, которые увяли, потому что их давно не поливали добрыми словами, а другая — садовниками, которых вызвали на помощь погибающим цветам. Садовники должны ходить по саду и обращаться к каждому цветку с ласковыми словами, и тогда цветы будут постепенно оживать и распускаться. Потом мы поменяемся ролями».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7721"/>
            <a:ext cx="51435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93525" y="1958729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i="1" u="sng" dirty="0" smtClean="0">
                <a:solidFill>
                  <a:schemeClr val="tx2"/>
                </a:solidFill>
              </a:rPr>
              <a:t>Содержание: </a:t>
            </a:r>
            <a:r>
              <a:rPr lang="ru-RU" sz="2000" b="1" dirty="0" smtClean="0">
                <a:solidFill>
                  <a:schemeClr val="tx2"/>
                </a:solidFill>
              </a:rPr>
              <a:t>Сегодня мы с вами отправимся в необыкновенный сад, там растут цветы, которым не надо воды. Они увядают, если долго не слышат о себе добрых и ласковых слов. 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1601134"/>
            <a:ext cx="5472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u="sng" dirty="0" smtClean="0">
                <a:solidFill>
                  <a:schemeClr val="tx2"/>
                </a:solidFill>
              </a:rPr>
              <a:t>Цель: </a:t>
            </a:r>
            <a:r>
              <a:rPr lang="ru-RU" sz="2000" b="1" dirty="0" smtClean="0">
                <a:solidFill>
                  <a:schemeClr val="tx2"/>
                </a:solidFill>
              </a:rPr>
              <a:t>Развитие дружеских взаимоотношений.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20243"/>
            <a:ext cx="1255713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0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177</TotalTime>
  <Words>965</Words>
  <Application>Microsoft Office PowerPoint</Application>
  <PresentationFormat>Экран (4:3)</PresentationFormat>
  <Paragraphs>68</Paragraphs>
  <Slides>18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Волна</vt:lpstr>
      <vt:lpstr>Муниципальное бюджетное дошкольное образовательное учреждение  ЦРР д/с № 11  «Золотая Рыбка»</vt:lpstr>
      <vt:lpstr> Коммуникативные навыки общения </vt:lpstr>
      <vt:lpstr>Презентация PowerPoint</vt:lpstr>
      <vt:lpstr> Роль игры в развитии  общения детей </vt:lpstr>
      <vt:lpstr>Презентация PowerPoint</vt:lpstr>
      <vt:lpstr>Презентация PowerPoint</vt:lpstr>
      <vt:lpstr>Функции игровой деятельности</vt:lpstr>
      <vt:lpstr>Коммуникативные игры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Литература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Муниципальное бюджетное дошкольное образовательное учреждение  ЦРР д/с «Золотая Рыбка»</dc:title>
  <dc:creator>Home</dc:creator>
  <cp:lastModifiedBy>Home</cp:lastModifiedBy>
  <cp:revision>16</cp:revision>
  <dcterms:created xsi:type="dcterms:W3CDTF">2014-04-04T15:28:01Z</dcterms:created>
  <dcterms:modified xsi:type="dcterms:W3CDTF">2014-04-05T13:10:59Z</dcterms:modified>
</cp:coreProperties>
</file>